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7" r:id="rId2"/>
    <p:sldId id="256" r:id="rId3"/>
    <p:sldId id="258" r:id="rId4"/>
    <p:sldId id="261" r:id="rId5"/>
    <p:sldId id="273" r:id="rId6"/>
    <p:sldId id="276" r:id="rId7"/>
    <p:sldId id="268" r:id="rId8"/>
    <p:sldId id="271" r:id="rId9"/>
    <p:sldId id="270" r:id="rId10"/>
    <p:sldId id="272" r:id="rId11"/>
    <p:sldId id="263" r:id="rId12"/>
    <p:sldId id="264" r:id="rId13"/>
    <p:sldId id="267" r:id="rId14"/>
    <p:sldId id="266" r:id="rId15"/>
    <p:sldId id="275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02FBD-F57B-4B13-963B-47D6691B4480}" type="datetimeFigureOut">
              <a:rPr lang="hr-HR" smtClean="0"/>
              <a:t>26.11.2017.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4054B-FFDE-4095-825C-A95792625B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7837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4054B-FFDE-4095-825C-A95792625BF0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2603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4054B-FFDE-4095-825C-A95792625BF0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2276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4054B-FFDE-4095-825C-A95792625BF0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1475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4054B-FFDE-4095-825C-A95792625BF0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7693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4054B-FFDE-4095-825C-A95792625BF0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0973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4054B-FFDE-4095-825C-A95792625BF0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5913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4054B-FFDE-4095-825C-A95792625BF0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3173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4054B-FFDE-4095-825C-A95792625BF0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9736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4054B-FFDE-4095-825C-A95792625BF0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8680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B078-8098-4887-B07B-7933F3D957CD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9C00-B014-449C-90D0-51EC789F4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B078-8098-4887-B07B-7933F3D957CD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9C00-B014-449C-90D0-51EC789F4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B078-8098-4887-B07B-7933F3D957CD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9C00-B014-449C-90D0-51EC789F4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B078-8098-4887-B07B-7933F3D957CD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9C00-B014-449C-90D0-51EC789F4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B078-8098-4887-B07B-7933F3D957CD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9C00-B014-449C-90D0-51EC789F4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B078-8098-4887-B07B-7933F3D957CD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9C00-B014-449C-90D0-51EC789F4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B078-8098-4887-B07B-7933F3D957CD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9C00-B014-449C-90D0-51EC789F4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B078-8098-4887-B07B-7933F3D957CD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9C00-B014-449C-90D0-51EC789F4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B078-8098-4887-B07B-7933F3D957CD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9C00-B014-449C-90D0-51EC789F4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B078-8098-4887-B07B-7933F3D957CD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9C00-B014-449C-90D0-51EC789F4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B078-8098-4887-B07B-7933F3D957CD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9C00-B014-449C-90D0-51EC789F4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9B078-8098-4887-B07B-7933F3D957CD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59C00-B014-449C-90D0-51EC789F4F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2">
              <a:lumMod val="50000"/>
            </a:schemeClr>
          </a:solidFill>
          <a:latin typeface="Neo San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C00000"/>
          </a:solidFill>
          <a:latin typeface="Neo San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50000"/>
            </a:schemeClr>
          </a:solidFill>
          <a:latin typeface="Neo San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Neo San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50000"/>
            </a:schemeClr>
          </a:solidFill>
          <a:latin typeface="Neo San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50000"/>
            </a:schemeClr>
          </a:solidFill>
          <a:latin typeface="Neo San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„Mogućnosti dobivanja bespovratnih EU sredstava u području civilne zaštite“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05264"/>
            <a:ext cx="6400800" cy="360040"/>
          </a:xfrm>
        </p:spPr>
        <p:txBody>
          <a:bodyPr>
            <a:normAutofit/>
          </a:bodyPr>
          <a:lstStyle/>
          <a:p>
            <a:r>
              <a:rPr lang="hr-HR" sz="1400" dirty="0" smtClean="0"/>
              <a:t>Grad Zagreb, Ured za programe i projekte Europske unije</a:t>
            </a:r>
            <a:endParaRPr lang="hr-HR" sz="1400" dirty="0"/>
          </a:p>
        </p:txBody>
      </p:sp>
      <p:pic>
        <p:nvPicPr>
          <p:cNvPr id="1027" name="Picture 3" descr="C:\Users\zrebrina\Desktop\prezentacije\vidljivost-logo\CivilDefenc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76672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407707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Konferencija Javne </a:t>
            </a:r>
            <a:r>
              <a:rPr lang="hr-HR" dirty="0"/>
              <a:t>politike u prevenciji i smanjenju rizika nastanka kriza i </a:t>
            </a:r>
            <a:r>
              <a:rPr lang="hr-HR" dirty="0" smtClean="0"/>
              <a:t>katastrofa</a:t>
            </a:r>
          </a:p>
          <a:p>
            <a:pPr algn="ctr"/>
            <a:r>
              <a:rPr lang="hr-HR" dirty="0" smtClean="0"/>
              <a:t>Zagreb, 27. studenoga 2017.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900035" y="1556792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Mirjana </a:t>
            </a:r>
            <a:r>
              <a:rPr lang="hr-HR" dirty="0" err="1" smtClean="0"/>
              <a:t>Zubak</a:t>
            </a:r>
            <a:endParaRPr lang="hr-HR" dirty="0" smtClean="0"/>
          </a:p>
          <a:p>
            <a:pPr algn="ctr"/>
            <a:r>
              <a:rPr lang="hr-HR" dirty="0" smtClean="0"/>
              <a:t>Grad Zagreb - Ured za programe i projekte Europske unije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2380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rebrina\Desktop\prezentacije\vidljivost-logo\EU-zajedno-do-fondova-EU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10972"/>
            <a:ext cx="739716" cy="57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rebrina\Desktop\prezentacije\vidljivost-logo\ES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942311"/>
            <a:ext cx="1152129" cy="37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rebrina\Desktop\prezentacije\vidljivost-logo\OP konkurentnost i kohezij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85" y="6030398"/>
            <a:ext cx="1113680" cy="44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zrebrina\Desktop\prezentacije\vidljivost-logo\Grad-Zagreb-f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910972"/>
            <a:ext cx="1054602" cy="55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zrebrina\Desktop\prezentacije\vidljivost-logo\interreg_si-h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36674"/>
            <a:ext cx="1092921" cy="33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zrebrina\Desktop\prezentacije\vidljivost-logo\mr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998411"/>
            <a:ext cx="1434157" cy="47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76672"/>
            <a:ext cx="579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slov 1"/>
          <p:cNvSpPr txBox="1">
            <a:spLocks/>
          </p:cNvSpPr>
          <p:nvPr/>
        </p:nvSpPr>
        <p:spPr>
          <a:xfrm>
            <a:off x="251520" y="435000"/>
            <a:ext cx="7886700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>
                    <a:lumMod val="50000"/>
                  </a:schemeClr>
                </a:solidFill>
                <a:latin typeface="Neo Sans" pitchFamily="34" charset="0"/>
                <a:ea typeface="+mj-ea"/>
                <a:cs typeface="+mj-cs"/>
              </a:defRPr>
            </a:lvl1pPr>
          </a:lstStyle>
          <a:p>
            <a:r>
              <a:rPr lang="hr-H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Projektni prijedlog Spasimo živote (</a:t>
            </a:r>
            <a:r>
              <a:rPr lang="hr-HR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Rešimo</a:t>
            </a:r>
            <a:r>
              <a:rPr lang="hr-H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življenja)</a:t>
            </a:r>
            <a:endParaRPr lang="hr-H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5072" y="1484784"/>
            <a:ext cx="791106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Trajanje projekta 23 mjeseca</a:t>
            </a:r>
          </a:p>
          <a:p>
            <a:endParaRPr lang="hr-HR" sz="2000" dirty="0"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Projekt je prilikom pripreme bio usmjeren na migrantsku krizu</a:t>
            </a:r>
            <a:endParaRPr lang="hr-HR" sz="2000" dirty="0">
              <a:latin typeface="Arial" pitchFamily="34" charset="0"/>
              <a:cs typeface="Arial" pitchFamily="34" charset="0"/>
            </a:endParaRPr>
          </a:p>
          <a:p>
            <a:endParaRPr lang="hr-HR" sz="2000" dirty="0"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Ključne projektne aktivnosti: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2000" dirty="0" smtClean="0">
                <a:latin typeface="Arial" pitchFamily="34" charset="0"/>
                <a:cs typeface="Arial" pitchFamily="34" charset="0"/>
              </a:rPr>
              <a:t>Edukacija i osposobljavanje službi civilne zaštite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2000" dirty="0" smtClean="0">
                <a:latin typeface="Arial" pitchFamily="34" charset="0"/>
                <a:cs typeface="Arial" pitchFamily="34" charset="0"/>
              </a:rPr>
              <a:t>Nabava 2 poljske ambulante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2000" dirty="0" smtClean="0">
                <a:latin typeface="Arial" pitchFamily="34" charset="0"/>
                <a:cs typeface="Arial" pitchFamily="34" charset="0"/>
              </a:rPr>
              <a:t>Natjecanje službi civilne zaštite – ogledna vježba</a:t>
            </a:r>
          </a:p>
          <a:p>
            <a:pPr marL="285750" indent="-285750">
              <a:buFont typeface="Arial" pitchFamily="34" charset="0"/>
              <a:buChar char="•"/>
            </a:pPr>
            <a:endParaRPr lang="hr-HR" sz="2000" dirty="0"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Vrijednost projekta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822.884,50 </a:t>
            </a:r>
            <a:r>
              <a:rPr lang="hr-BA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€</a:t>
            </a:r>
          </a:p>
          <a:p>
            <a:r>
              <a:rPr lang="hr-BA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Sufinanciranje EU 85%.</a:t>
            </a:r>
            <a:endParaRPr lang="hr-H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06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rebrina\Desktop\prezentacije\vidljivost-logo\EU-zajedno-do-fondova-EU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10972"/>
            <a:ext cx="739716" cy="57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rebrina\Desktop\prezentacije\vidljivost-logo\ES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942311"/>
            <a:ext cx="1152129" cy="37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rebrina\Desktop\prezentacije\vidljivost-logo\OP konkurentnost i kohezij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85" y="6030398"/>
            <a:ext cx="1113680" cy="44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zrebrina\Desktop\prezentacije\vidljivost-logo\Grad-Zagreb-f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910972"/>
            <a:ext cx="1054602" cy="55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zrebrina\Desktop\prezentacije\vidljivost-logo\interreg_si-h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36674"/>
            <a:ext cx="1092921" cy="33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zrebrina\Desktop\prezentacije\vidljivost-logo\mr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998411"/>
            <a:ext cx="1434157" cy="47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76672"/>
            <a:ext cx="579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63764" y="548109"/>
            <a:ext cx="7561263" cy="436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>
                    <a:lumMod val="50000"/>
                  </a:schemeClr>
                </a:solidFill>
                <a:latin typeface="Neo Sans" pitchFamily="34" charset="0"/>
                <a:ea typeface="+mj-ea"/>
                <a:cs typeface="+mj-cs"/>
              </a:defRPr>
            </a:lvl1pPr>
          </a:lstStyle>
          <a:p>
            <a:r>
              <a:rPr lang="hr-HR" sz="2600" b="1" dirty="0" smtClean="0">
                <a:latin typeface="Arial" pitchFamily="34" charset="0"/>
                <a:cs typeface="Arial" pitchFamily="34" charset="0"/>
              </a:rPr>
              <a:t>Programi Unije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1667" y="1484784"/>
            <a:ext cx="8208912" cy="4352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ntegrirani </a:t>
            </a:r>
            <a:r>
              <a:rPr lang="vi-VN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niz aktivnosti koje usvaja Europska unija u svrhu promicanja suradnje između država članica u različitim područjima povezanim sa zajedničkim politikama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EU</a:t>
            </a:r>
            <a:endParaRPr lang="hr-H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Svaki program ima svoja pravila sudjelovanja, financiranja i izvještavanja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 pravilu namijenjeni državama članicama, neki </a:t>
            </a:r>
            <a:r>
              <a:rPr lang="hr-H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 njih otvoreni su i državama koje se nalaze u procesu pridruživanja Europskoj </a:t>
            </a:r>
            <a:r>
              <a:rPr lang="hr-H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uniji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Većina Programa Unije provodi se prema centraliziranom modelu provedbe u kojem su za financijsko upravljanje i provedbu odgovorna tijela Europske </a:t>
            </a:r>
            <a:r>
              <a:rPr lang="hr-H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komisije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eđusobno </a:t>
            </a:r>
            <a:r>
              <a:rPr lang="vi-VN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natječu projekti iz različitih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zemalja</a:t>
            </a:r>
            <a:r>
              <a:rPr lang="hr-H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 različitim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partnerstvima</a:t>
            </a:r>
            <a:r>
              <a:rPr lang="hr-H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kriterij kvaliteta projekata</a:t>
            </a:r>
          </a:p>
        </p:txBody>
      </p:sp>
    </p:spTree>
    <p:extLst>
      <p:ext uri="{BB962C8B-B14F-4D97-AF65-F5344CB8AC3E}">
        <p14:creationId xmlns:p14="http://schemas.microsoft.com/office/powerpoint/2010/main" val="387918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rebrina\Desktop\prezentacije\vidljivost-logo\EU-zajedno-do-fondova-EU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10972"/>
            <a:ext cx="739716" cy="57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rebrina\Desktop\prezentacije\vidljivost-logo\ES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942311"/>
            <a:ext cx="1152129" cy="37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rebrina\Desktop\prezentacije\vidljivost-logo\OP konkurentnost i kohezij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85" y="6030398"/>
            <a:ext cx="1113680" cy="44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zrebrina\Desktop\prezentacije\vidljivost-logo\Grad-Zagreb-fb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910972"/>
            <a:ext cx="1054602" cy="55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zrebrina\Desktop\prezentacije\vidljivost-logo\interreg_si-h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36674"/>
            <a:ext cx="1092921" cy="33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zrebrina\Desktop\prezentacije\vidljivost-logo\mr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998411"/>
            <a:ext cx="1434157" cy="47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76672"/>
            <a:ext cx="579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611560" y="406524"/>
            <a:ext cx="7561263" cy="719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>
                    <a:lumMod val="50000"/>
                  </a:schemeClr>
                </a:solidFill>
                <a:latin typeface="Neo Sans" pitchFamily="34" charset="0"/>
                <a:ea typeface="+mj-ea"/>
                <a:cs typeface="+mj-cs"/>
              </a:defRPr>
            </a:lvl1pPr>
          </a:lstStyle>
          <a:p>
            <a:r>
              <a:rPr lang="hr-H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Mehanizam Unije za civilnu zaštitu</a:t>
            </a:r>
            <a:endParaRPr lang="hr-HR" sz="2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12723" y="1340768"/>
            <a:ext cx="7705725" cy="4335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itchFamily="34" charset="0"/>
              <a:buChar char="•"/>
            </a:pPr>
            <a:r>
              <a:rPr lang="hr-H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Financijski instrument Mehanizam Unije za civilnu zaštitu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hr-H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Predviđeni iznos u razdoblju za 2017. godinu za ugovore o bespovratnim sredstvima 13,9 </a:t>
            </a:r>
            <a:r>
              <a:rPr lang="hr-H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milijuna €</a:t>
            </a:r>
            <a:endParaRPr lang="hr-HR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hr-H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Ciljevi:</a:t>
            </a:r>
          </a:p>
          <a:p>
            <a:pPr marL="742950" lvl="1" indent="-285750" algn="l">
              <a:buFont typeface="Wingdings" pitchFamily="2" charset="2"/>
              <a:buChar char="ü"/>
            </a:pPr>
            <a:r>
              <a:rPr lang="hr-H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Pomoć zaštiti ljudi, okoliša, imovine i kulturnog nasljeđa u slučaju prirodnih ili ljudskom rukom izazvanih katastrofa</a:t>
            </a:r>
          </a:p>
          <a:p>
            <a:pPr marL="742950" lvl="1" indent="-285750" algn="l">
              <a:buFont typeface="Wingdings" pitchFamily="2" charset="2"/>
              <a:buChar char="ü"/>
            </a:pPr>
            <a:r>
              <a:rPr lang="hr-H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Povećanje suradnje zemalja članica na području civilne zaštite</a:t>
            </a:r>
          </a:p>
          <a:p>
            <a:pPr marL="742950" lvl="1" indent="-285750" algn="l">
              <a:buFont typeface="Wingdings" pitchFamily="2" charset="2"/>
              <a:buChar char="ü"/>
            </a:pPr>
            <a:r>
              <a:rPr lang="hr-H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Podizanje učinkovitost civilne zaštite i osiguravanje logističke potpore</a:t>
            </a:r>
          </a:p>
          <a:p>
            <a:pPr marL="742950" lvl="1" indent="-285750" algn="l">
              <a:buFont typeface="Wingdings" pitchFamily="2" charset="2"/>
              <a:buChar char="ü"/>
            </a:pPr>
            <a:r>
              <a:rPr lang="hr-H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Unaprjeđenje prevencije, spremnosti i učinkovitosti odgovora na hitne situacije</a:t>
            </a:r>
          </a:p>
          <a:p>
            <a:pPr marL="742950" lvl="1" indent="-285750" algn="l">
              <a:buFont typeface="Wingdings" pitchFamily="2" charset="2"/>
              <a:buChar char="ü"/>
            </a:pPr>
            <a:r>
              <a:rPr lang="hr-H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Formiranje i održavanje sigurnog sustava komunikacija i informatičkog sustava (GIS) za hitne situacije</a:t>
            </a:r>
          </a:p>
          <a:p>
            <a:pPr lvl="1" algn="l">
              <a:buFontTx/>
              <a:buNone/>
            </a:pPr>
            <a:endParaRPr lang="hr-HR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>
              <a:buFont typeface="Arial" pitchFamily="34" charset="0"/>
              <a:buChar char="•"/>
            </a:pPr>
            <a:endParaRPr lang="hr-HR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>
              <a:buFontTx/>
              <a:buNone/>
            </a:pPr>
            <a:endParaRPr lang="hr-HR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62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rebrina\Desktop\prezentacije\vidljivost-logo\EU-zajedno-do-fondova-EU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10972"/>
            <a:ext cx="739716" cy="57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rebrina\Desktop\prezentacije\vidljivost-logo\ES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942311"/>
            <a:ext cx="1152129" cy="37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rebrina\Desktop\prezentacije\vidljivost-logo\OP konkurentnost i kohezij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85" y="6030398"/>
            <a:ext cx="1113680" cy="44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zrebrina\Desktop\prezentacije\vidljivost-logo\Grad-Zagreb-fb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910972"/>
            <a:ext cx="1054602" cy="55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zrebrina\Desktop\prezentacije\vidljivost-logo\interreg_si-h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36674"/>
            <a:ext cx="1092921" cy="33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zrebrina\Desktop\prezentacije\vidljivost-logo\mr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998411"/>
            <a:ext cx="1434157" cy="47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76672"/>
            <a:ext cx="579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07914" y="550540"/>
            <a:ext cx="7561263" cy="431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>
                    <a:lumMod val="50000"/>
                  </a:schemeClr>
                </a:solidFill>
                <a:latin typeface="Neo Sans" pitchFamily="34" charset="0"/>
                <a:ea typeface="+mj-ea"/>
                <a:cs typeface="+mj-cs"/>
              </a:defRPr>
            </a:lvl1pPr>
          </a:lstStyle>
          <a:p>
            <a:r>
              <a:rPr lang="hr-H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Mehanizam Unije za civilnu zaštitu</a:t>
            </a:r>
            <a:endParaRPr lang="hr-H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87481" y="1340768"/>
            <a:ext cx="8353301" cy="3831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 algn="l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Svake </a:t>
            </a:r>
            <a:r>
              <a:rPr lang="hr-H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godine objavljuju se 3 javna poziva za dodjelu </a:t>
            </a:r>
            <a:r>
              <a:rPr lang="hr-H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sredstava</a:t>
            </a:r>
          </a:p>
          <a:p>
            <a:pPr lvl="1" algn="l"/>
            <a:endParaRPr lang="hr-H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algn="l">
              <a:buFont typeface="Arial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Ovogodišnji pozivi:</a:t>
            </a:r>
          </a:p>
          <a:p>
            <a:pPr marL="800100" lvl="1" indent="-342900" algn="l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Call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proposals for buffer capacities for addressing temporary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shortcomings</a:t>
            </a:r>
            <a:r>
              <a:rPr lang="hr-H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extraordinary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disasters</a:t>
            </a:r>
            <a:r>
              <a:rPr lang="hr-H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Deadline 6 February 2017)</a:t>
            </a:r>
          </a:p>
          <a:p>
            <a:pPr marL="800100" lvl="1" indent="-342900" algn="l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Call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proposals 2017 for prevention and preparedness projects in the field of civil protection and marine pollution (Deadline: Thursday 11 May 2017)</a:t>
            </a:r>
            <a:endParaRPr lang="hr-H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buFont typeface="Wingdings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Call for proposals Union Civil Protection Mechanism Exercises (Deadline 20 June 2017)</a:t>
            </a:r>
          </a:p>
          <a:p>
            <a:pPr lvl="1" algn="l">
              <a:buFontTx/>
              <a:buNone/>
            </a:pPr>
            <a:endParaRPr lang="hr-H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>
              <a:buFont typeface="Arial" pitchFamily="34" charset="0"/>
              <a:buChar char="•"/>
            </a:pPr>
            <a:endParaRPr lang="hr-H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>
              <a:buFontTx/>
              <a:buNone/>
            </a:pPr>
            <a:endParaRPr lang="hr-H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06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777" y="298339"/>
            <a:ext cx="7772400" cy="936104"/>
          </a:xfrm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 “Priprema evakuacije u slučaju nuklearne nesreće”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5394" y="1628800"/>
            <a:ext cx="7551022" cy="3240360"/>
          </a:xfrm>
        </p:spPr>
        <p:txBody>
          <a:bodyPr>
            <a:normAutofit lnSpcReduction="10000"/>
          </a:bodyPr>
          <a:lstStyle/>
          <a:p>
            <a:pPr marL="342900" indent="-342900" algn="l">
              <a:lnSpc>
                <a:spcPct val="80000"/>
              </a:lnSpc>
              <a:buFont typeface="Arial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 se provodio dvije godine, od </a:t>
            </a:r>
            <a:r>
              <a:rPr lang="hr-H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1.siječnja </a:t>
            </a:r>
            <a:r>
              <a:rPr lang="hr-H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2012. do 31. prosinca 2013. </a:t>
            </a:r>
            <a:endParaRPr lang="hr-H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80000"/>
              </a:lnSpc>
            </a:pPr>
            <a:endParaRPr lang="hr-H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80000"/>
              </a:lnSpc>
              <a:buFont typeface="Arial" pitchFamily="34" charset="0"/>
              <a:buChar char="•"/>
            </a:pPr>
            <a:r>
              <a:rPr lang="hr-HR" sz="2000" dirty="0" smtClean="0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Partneri na projektu:</a:t>
            </a:r>
            <a:endParaRPr lang="en-GB" sz="2000" dirty="0">
              <a:solidFill>
                <a:srgbClr val="292929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lnSpc>
                <a:spcPct val="80000"/>
              </a:lnSpc>
              <a:buFont typeface="Wingdings" pitchFamily="2" charset="2"/>
              <a:buChar char="ü"/>
            </a:pPr>
            <a:r>
              <a:rPr lang="en-GB" sz="2000" dirty="0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hr-HR" sz="2000" dirty="0" err="1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pć</a:t>
            </a:r>
            <a:r>
              <a:rPr lang="en-GB" sz="2000" dirty="0" err="1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ina</a:t>
            </a:r>
            <a:r>
              <a:rPr lang="en-GB" sz="2000" dirty="0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Krško</a:t>
            </a:r>
            <a:r>
              <a:rPr lang="en-GB" sz="2000" dirty="0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GB" sz="2000" dirty="0" err="1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Slo</a:t>
            </a:r>
            <a:r>
              <a:rPr lang="en-GB" sz="2000" dirty="0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800100" lvl="1" indent="-342900" algn="l">
              <a:lnSpc>
                <a:spcPct val="80000"/>
              </a:lnSpc>
              <a:buFont typeface="Wingdings" pitchFamily="2" charset="2"/>
              <a:buChar char="ü"/>
            </a:pPr>
            <a:r>
              <a:rPr lang="en-GB" sz="2000" dirty="0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Grad </a:t>
            </a:r>
            <a:r>
              <a:rPr lang="hr-HR" sz="2000" dirty="0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Zagreb</a:t>
            </a:r>
            <a:r>
              <a:rPr lang="en-GB" sz="2000" dirty="0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– Ured za upravljanje u hitnim situacijama </a:t>
            </a:r>
            <a:r>
              <a:rPr lang="en-GB" sz="2000" dirty="0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hr-HR" sz="2000" dirty="0" err="1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Hrv</a:t>
            </a:r>
            <a:r>
              <a:rPr lang="en-GB" sz="2000" dirty="0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800100" lvl="1" indent="-342900" algn="l">
              <a:lnSpc>
                <a:spcPct val="80000"/>
              </a:lnSpc>
              <a:buFont typeface="Wingdings" pitchFamily="2" charset="2"/>
              <a:buChar char="ü"/>
            </a:pPr>
            <a:r>
              <a:rPr lang="hr-HR" sz="2000" dirty="0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Grad C</a:t>
            </a:r>
            <a:r>
              <a:rPr lang="en-GB" sz="2000" dirty="0" err="1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ernavoda</a:t>
            </a:r>
            <a:r>
              <a:rPr lang="en-GB" sz="2000" dirty="0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l-SI" sz="2000" dirty="0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(R</a:t>
            </a:r>
            <a:r>
              <a:rPr lang="hr-HR" sz="2000" dirty="0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GB" sz="2000" dirty="0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GB" sz="2000" dirty="0" smtClean="0">
                <a:solidFill>
                  <a:srgbClr val="292929"/>
                </a:solidFill>
                <a:latin typeface="Arial" pitchFamily="34" charset="0"/>
                <a:cs typeface="Arial" pitchFamily="34" charset="0"/>
              </a:rPr>
              <a:t>)</a:t>
            </a:r>
            <a:endParaRPr lang="hr-HR" sz="2000" dirty="0" smtClean="0">
              <a:solidFill>
                <a:srgbClr val="292929"/>
              </a:solidFill>
              <a:latin typeface="Arial" pitchFamily="34" charset="0"/>
              <a:cs typeface="Arial" pitchFamily="34" charset="0"/>
            </a:endParaRPr>
          </a:p>
          <a:p>
            <a:pPr lvl="1" algn="l">
              <a:lnSpc>
                <a:spcPct val="80000"/>
              </a:lnSpc>
            </a:pPr>
            <a:endParaRPr lang="hr-HR" sz="2000" dirty="0" smtClean="0">
              <a:solidFill>
                <a:srgbClr val="29292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Ukupna </a:t>
            </a:r>
            <a:r>
              <a:rPr lang="hr-H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vrijednost projekta </a:t>
            </a:r>
            <a:r>
              <a:rPr lang="hr-H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- 527.261,00 €, od čega je EU sudjelovala s 390.326,00 €, odnosno 74%</a:t>
            </a:r>
            <a:endParaRPr lang="hr-H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>
              <a:lnSpc>
                <a:spcPct val="80000"/>
              </a:lnSpc>
            </a:pPr>
            <a:endParaRPr lang="en-GB" sz="2000" dirty="0">
              <a:solidFill>
                <a:srgbClr val="292929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zrebrina\Desktop\prezentacije\vidljivost-logo\EU-zajedno-do-fondova-EU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10972"/>
            <a:ext cx="739716" cy="57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rebrina\Desktop\prezentacije\vidljivost-logo\ES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942311"/>
            <a:ext cx="1152129" cy="37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rebrina\Desktop\prezentacije\vidljivost-logo\OP konkurentnost i kohezij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85" y="6030398"/>
            <a:ext cx="1113680" cy="44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zrebrina\Desktop\prezentacije\vidljivost-logo\Grad-Zagreb-fb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910972"/>
            <a:ext cx="1054602" cy="55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zrebrina\Desktop\prezentacije\vidljivost-logo\interreg_si-h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36674"/>
            <a:ext cx="1092921" cy="33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zrebrina\Desktop\prezentacije\vidljivost-logo\mr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998411"/>
            <a:ext cx="1434157" cy="47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76672"/>
            <a:ext cx="579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713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98339"/>
            <a:ext cx="7772400" cy="936104"/>
          </a:xfrm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 “Priprema evakuacije u slučaju nuklearne nesreće”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34" y="1556792"/>
            <a:ext cx="7551022" cy="324036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hr-H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Glavne </a:t>
            </a:r>
            <a:r>
              <a:rPr lang="hr-H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zadaće </a:t>
            </a:r>
            <a:r>
              <a:rPr lang="hr-H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projekta bile su:</a:t>
            </a:r>
          </a:p>
          <a:p>
            <a:pPr algn="l">
              <a:lnSpc>
                <a:spcPct val="80000"/>
              </a:lnSpc>
            </a:pPr>
            <a:endParaRPr lang="hr-H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lnSpc>
                <a:spcPct val="80000"/>
              </a:lnSpc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Unaprjeđenje </a:t>
            </a:r>
            <a:r>
              <a:rPr lang="hr-H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pripravnosti sustava zaštite i spašavanja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hr-H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Priprema stanovništva </a:t>
            </a:r>
            <a:r>
              <a:rPr lang="hr-H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 slučaj nuklearne nesreće</a:t>
            </a:r>
          </a:p>
          <a:p>
            <a:pPr algn="l">
              <a:buFont typeface="Arial" pitchFamily="34" charset="0"/>
              <a:buChar char="•"/>
            </a:pPr>
            <a:endParaRPr lang="hr-H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Jačanje </a:t>
            </a:r>
            <a:r>
              <a:rPr lang="hr-H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međunarodne suradnje u zaštiti i spašavanju na     </a:t>
            </a:r>
            <a:r>
              <a:rPr lang="hr-H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regionalnoj </a:t>
            </a:r>
            <a:r>
              <a:rPr lang="hr-H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lokalnoj razini</a:t>
            </a:r>
          </a:p>
          <a:p>
            <a:pPr marL="342900" indent="-342900" algn="l">
              <a:lnSpc>
                <a:spcPct val="80000"/>
              </a:lnSpc>
              <a:buFont typeface="Arial" pitchFamily="34" charset="0"/>
              <a:buChar char="•"/>
            </a:pPr>
            <a:endParaRPr lang="hr-H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zrebrina\Desktop\prezentacije\vidljivost-logo\EU-zajedno-do-fondova-EU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10972"/>
            <a:ext cx="739716" cy="57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rebrina\Desktop\prezentacije\vidljivost-logo\ES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942311"/>
            <a:ext cx="1152129" cy="37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rebrina\Desktop\prezentacije\vidljivost-logo\OP konkurentnost i kohezij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85" y="6030398"/>
            <a:ext cx="1113680" cy="44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zrebrina\Desktop\prezentacije\vidljivost-logo\Grad-Zagreb-fb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910972"/>
            <a:ext cx="1054602" cy="55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zrebrina\Desktop\prezentacije\vidljivost-logo\interreg_si-h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36674"/>
            <a:ext cx="1092921" cy="33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zrebrina\Desktop\prezentacije\vidljivost-logo\mr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998411"/>
            <a:ext cx="1434157" cy="47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76672"/>
            <a:ext cx="579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786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2400" dirty="0">
                <a:solidFill>
                  <a:schemeClr val="tx1"/>
                </a:solidFill>
              </a:rPr>
              <a:t>HVALA NA </a:t>
            </a:r>
            <a:r>
              <a:rPr lang="hr-HR" sz="2400" dirty="0" smtClean="0">
                <a:solidFill>
                  <a:schemeClr val="tx1"/>
                </a:solidFill>
              </a:rPr>
              <a:t>POZORNOSTI!</a:t>
            </a:r>
            <a:r>
              <a:rPr lang="hr-HR" sz="2400" dirty="0">
                <a:solidFill>
                  <a:schemeClr val="tx1"/>
                </a:solidFill>
              </a:rPr>
              <a:t/>
            </a:r>
            <a:br>
              <a:rPr lang="hr-HR" sz="2400" dirty="0">
                <a:solidFill>
                  <a:schemeClr val="tx1"/>
                </a:solidFill>
              </a:rPr>
            </a:br>
            <a:r>
              <a:rPr lang="hr-HR" sz="2400" dirty="0" smtClean="0">
                <a:solidFill>
                  <a:schemeClr val="tx1"/>
                </a:solidFill>
              </a:rPr>
              <a:t/>
            </a:r>
            <a:br>
              <a:rPr lang="hr-HR" sz="2400" dirty="0" smtClean="0">
                <a:solidFill>
                  <a:schemeClr val="tx1"/>
                </a:solidFill>
              </a:rPr>
            </a:b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zrebrina\Desktop\prezentacije\vidljivost-logo\EU-zajedno-do-fondova-EU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10972"/>
            <a:ext cx="739716" cy="57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rebrina\Desktop\prezentacije\vidljivost-logo\ES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942311"/>
            <a:ext cx="1152129" cy="37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rebrina\Desktop\prezentacije\vidljivost-logo\OP konkurentnost i kohezij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85" y="6030398"/>
            <a:ext cx="1113680" cy="44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zrebrina\Desktop\prezentacije\vidljivost-logo\Grad-Zagreb-f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910972"/>
            <a:ext cx="1054602" cy="55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zrebrina\Desktop\prezentacije\vidljivost-logo\interreg_si-h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36674"/>
            <a:ext cx="1092921" cy="33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zrebrina\Desktop\prezentacije\vidljivost-logo\mr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998411"/>
            <a:ext cx="1434157" cy="47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76672"/>
            <a:ext cx="579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00528" y="3861048"/>
            <a:ext cx="4655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Grad Zagreb</a:t>
            </a:r>
            <a:br>
              <a:rPr lang="hr-HR" dirty="0"/>
            </a:br>
            <a:r>
              <a:rPr lang="hr-HR" dirty="0"/>
              <a:t>Ured za programe i projekte Europske unije</a:t>
            </a:r>
            <a:br>
              <a:rPr lang="hr-HR" dirty="0"/>
            </a:br>
            <a:r>
              <a:rPr lang="hr-HR" dirty="0" err="1"/>
              <a:t>euzg</a:t>
            </a:r>
            <a:r>
              <a:rPr lang="hr-HR" dirty="0"/>
              <a:t>@</a:t>
            </a:r>
            <a:r>
              <a:rPr lang="hr-HR" dirty="0" err="1"/>
              <a:t>zagreb.hr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452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rebrina\Desktop\prezentacije\vidljivost-logo\EU-zajedno-do-fondova-EU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10972"/>
            <a:ext cx="739716" cy="57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rebrina\Desktop\prezentacije\vidljivost-logo\ES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942311"/>
            <a:ext cx="1152129" cy="37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rebrina\Desktop\prezentacije\vidljivost-logo\OP konkurentnost i kohezij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85" y="6030398"/>
            <a:ext cx="1113680" cy="44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zrebrina\Desktop\prezentacije\vidljivost-logo\Grad-Zagreb-f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910972"/>
            <a:ext cx="1054602" cy="55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zrebrina\Desktop\prezentacije\vidljivost-logo\interreg_si-h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36674"/>
            <a:ext cx="1092921" cy="33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zrebrina\Desktop\prezentacije\vidljivost-logo\mr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998411"/>
            <a:ext cx="1434157" cy="47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76672"/>
            <a:ext cx="579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10214" y="443818"/>
            <a:ext cx="7777163" cy="6451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>
                    <a:lumMod val="50000"/>
                  </a:schemeClr>
                </a:solidFill>
                <a:latin typeface="Neo Sans" pitchFamily="34" charset="0"/>
                <a:ea typeface="+mj-ea"/>
                <a:cs typeface="+mj-cs"/>
              </a:defRPr>
            </a:lvl1pPr>
          </a:lstStyle>
          <a:p>
            <a:r>
              <a:rPr lang="hr-HR" sz="2800" b="1" dirty="0" smtClean="0">
                <a:solidFill>
                  <a:schemeClr val="tx1"/>
                </a:solidFill>
              </a:rPr>
              <a:t/>
            </a:r>
            <a:br>
              <a:rPr lang="hr-HR" sz="2800" b="1" dirty="0" smtClean="0">
                <a:solidFill>
                  <a:schemeClr val="tx1"/>
                </a:solidFill>
              </a:rPr>
            </a:br>
            <a:r>
              <a:rPr lang="hr-HR" sz="2800" b="1" dirty="0" smtClean="0">
                <a:solidFill>
                  <a:schemeClr val="tx1"/>
                </a:solidFill>
              </a:rPr>
              <a:t/>
            </a:r>
            <a:br>
              <a:rPr lang="hr-HR" sz="2800" b="1" dirty="0" smtClean="0">
                <a:solidFill>
                  <a:schemeClr val="tx1"/>
                </a:solidFill>
              </a:rPr>
            </a:br>
            <a:r>
              <a:rPr lang="hr-HR" sz="2800" b="1" dirty="0" smtClean="0">
                <a:solidFill>
                  <a:schemeClr val="tx1"/>
                </a:solidFill>
              </a:rPr>
              <a:t>Sadržaj prezentacije</a:t>
            </a:r>
            <a:br>
              <a:rPr lang="hr-HR" sz="2800" b="1" dirty="0" smtClean="0">
                <a:solidFill>
                  <a:schemeClr val="tx1"/>
                </a:solidFill>
              </a:rPr>
            </a:br>
            <a:r>
              <a:rPr lang="hr-HR" sz="2800" b="1" dirty="0" smtClean="0">
                <a:solidFill>
                  <a:schemeClr val="tx1"/>
                </a:solidFill>
              </a:rPr>
              <a:t/>
            </a:r>
            <a:br>
              <a:rPr lang="hr-HR" sz="2800" b="1" dirty="0" smtClean="0">
                <a:solidFill>
                  <a:schemeClr val="tx1"/>
                </a:solidFill>
              </a:rPr>
            </a:br>
            <a:endParaRPr lang="hr-HR" sz="2800" b="1" dirty="0" smtClean="0">
              <a:solidFill>
                <a:schemeClr val="tx1"/>
              </a:solidFill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376746" y="1412776"/>
            <a:ext cx="821059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eaLnBrk="1" hangingPunct="1">
              <a:buFont typeface="Arial" pitchFamily="34" charset="0"/>
              <a:buChar char="•"/>
            </a:pPr>
            <a:r>
              <a:rPr lang="hr-HR" sz="2400" dirty="0" smtClean="0"/>
              <a:t>Mogućnosti financiranja sustava civilne zaštite kroz Operativni program Konkurentnost i </a:t>
            </a:r>
            <a:r>
              <a:rPr lang="hr-HR" sz="2400" dirty="0" smtClean="0"/>
              <a:t>kohezija 2014.-2020.</a:t>
            </a:r>
            <a:endParaRPr lang="hr-HR" sz="240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endParaRPr lang="hr-HR" sz="2400" dirty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hr-HR" sz="2400" dirty="0"/>
              <a:t>Mogućnosti financiranja </a:t>
            </a:r>
            <a:r>
              <a:rPr lang="hr-HR" sz="2400" dirty="0" smtClean="0"/>
              <a:t>sustava civilne zaštite kroz </a:t>
            </a:r>
            <a:r>
              <a:rPr lang="hr-HR" sz="2400" dirty="0">
                <a:cs typeface="Arial" pitchFamily="34" charset="0"/>
              </a:rPr>
              <a:t>Program prekogranične suradnje INTERREG V-A Slovenija - Hrvatska 2014.-2020</a:t>
            </a:r>
            <a:r>
              <a:rPr lang="hr-HR" sz="2400" dirty="0" smtClean="0">
                <a:cs typeface="Arial" pitchFamily="34" charset="0"/>
              </a:rPr>
              <a:t>.</a:t>
            </a:r>
            <a:endParaRPr lang="hr-HR" sz="240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endParaRPr lang="hr-HR" sz="2400" dirty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vi-VN" sz="2400" dirty="0"/>
              <a:t>Mogućnosti financiranja </a:t>
            </a:r>
            <a:r>
              <a:rPr lang="hr-HR" sz="2400" dirty="0" smtClean="0"/>
              <a:t>sustava civilne </a:t>
            </a:r>
            <a:r>
              <a:rPr lang="hr-HR" sz="2400" dirty="0"/>
              <a:t>zaštite </a:t>
            </a:r>
            <a:r>
              <a:rPr lang="vi-VN" sz="2400" dirty="0" smtClean="0"/>
              <a:t>kroz </a:t>
            </a:r>
            <a:r>
              <a:rPr lang="vi-VN" sz="2400" dirty="0"/>
              <a:t>Program </a:t>
            </a:r>
            <a:r>
              <a:rPr lang="hr-HR" sz="2400" dirty="0" smtClean="0"/>
              <a:t>Unije - </a:t>
            </a:r>
            <a:r>
              <a:rPr lang="hr-HR" sz="2400" dirty="0">
                <a:cs typeface="Arial" pitchFamily="34" charset="0"/>
              </a:rPr>
              <a:t>Mehanizam Unije za civilnu </a:t>
            </a:r>
            <a:r>
              <a:rPr lang="hr-HR" sz="2400" dirty="0" smtClean="0">
                <a:cs typeface="Arial" pitchFamily="34" charset="0"/>
              </a:rPr>
              <a:t>zaštitu</a:t>
            </a:r>
            <a:endParaRPr lang="vi-VN" sz="2400" dirty="0"/>
          </a:p>
          <a:p>
            <a:pPr eaLnBrk="1" hangingPunct="1"/>
            <a:endParaRPr lang="hr-HR" sz="2400" dirty="0"/>
          </a:p>
          <a:p>
            <a:pPr eaLnBrk="1" hangingPunct="1"/>
            <a:endParaRPr lang="hr-HR" sz="2400" dirty="0" smtClean="0"/>
          </a:p>
          <a:p>
            <a:pPr eaLnBrk="1" hangingPunct="1">
              <a:buFont typeface="Arial" pitchFamily="34" charset="0"/>
              <a:buChar char="•"/>
            </a:pPr>
            <a:endParaRPr lang="hr-HR" sz="2400" dirty="0"/>
          </a:p>
          <a:p>
            <a:pPr eaLnBrk="1" hangingPunct="1">
              <a:buFont typeface="Arial" pitchFamily="34" charset="0"/>
              <a:buChar char="•"/>
            </a:pP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6351"/>
            <a:ext cx="7772400" cy="720080"/>
          </a:xfrm>
        </p:spPr>
        <p:txBody>
          <a:bodyPr>
            <a:normAutofit/>
          </a:bodyPr>
          <a:lstStyle/>
          <a:p>
            <a:r>
              <a:rPr lang="hr-HR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Operativni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Konkurentnost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hr-HR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kohezija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zrebrina\Desktop\prezentacije\vidljivost-logo\EU-zajedno-do-fondova-EU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10972"/>
            <a:ext cx="739716" cy="57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rebrina\Desktop\prezentacije\vidljivost-logo\ES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942311"/>
            <a:ext cx="1152129" cy="37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rebrina\Desktop\prezentacije\vidljivost-logo\OP konkurentnost i kohezij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85" y="6030398"/>
            <a:ext cx="1113680" cy="44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zrebrina\Desktop\prezentacije\vidljivost-logo\Grad-Zagreb-f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910972"/>
            <a:ext cx="1054602" cy="55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zrebrina\Desktop\prezentacije\vidljivost-logo\interreg_si-h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36674"/>
            <a:ext cx="1092921" cy="33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zrebrina\Desktop\prezentacije\vidljivost-logo\mr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998411"/>
            <a:ext cx="1434157" cy="47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76672"/>
            <a:ext cx="579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95536" y="141634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hr-B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Investicijski prioritet 5b:</a:t>
            </a:r>
          </a:p>
          <a:p>
            <a:pPr lvl="1" algn="l">
              <a:lnSpc>
                <a:spcPct val="80000"/>
              </a:lnSpc>
            </a:pPr>
            <a:r>
              <a:rPr lang="hr-B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Poticanje ulaganja koja se odnose na posebne rizike, osiguranje otpornosti na katastrofe i razvoj sustava za upravljanje katastrofama 	</a:t>
            </a:r>
          </a:p>
          <a:p>
            <a:pPr algn="l"/>
            <a:r>
              <a:rPr lang="hr-B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Specifični cilj 5b1:</a:t>
            </a:r>
          </a:p>
          <a:p>
            <a:pPr lvl="1" algn="l"/>
            <a:r>
              <a:rPr lang="hr-B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Jačanje sustava upravljanja katastrofama</a:t>
            </a:r>
          </a:p>
          <a:p>
            <a:pPr marL="342900" lvl="1" indent="-342900" algn="l">
              <a:lnSpc>
                <a:spcPct val="80000"/>
              </a:lnSpc>
              <a:buFont typeface="Arial" pitchFamily="34" charset="0"/>
              <a:buChar char="•"/>
            </a:pPr>
            <a:endParaRPr lang="hr-BA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l">
              <a:lnSpc>
                <a:spcPct val="80000"/>
              </a:lnSpc>
              <a:buFont typeface="Arial" pitchFamily="34" charset="0"/>
              <a:buChar char="•"/>
            </a:pPr>
            <a:r>
              <a:rPr lang="hr-B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Očekivani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rezultat</a:t>
            </a:r>
            <a:r>
              <a:rPr lang="hr-H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 sklopu ovog specifičnog cilja </a:t>
            </a:r>
            <a:r>
              <a:rPr lang="hr-H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trebaju se ostvariti</a:t>
            </a:r>
            <a:r>
              <a:rPr lang="hr-B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742950" lvl="2" indent="-342900" algn="l">
              <a:lnSpc>
                <a:spcPct val="80000"/>
              </a:lnSpc>
            </a:pP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a) daljnjim razvojem sustava upravljanja u slučaju katastrofa </a:t>
            </a:r>
            <a:endParaRPr lang="hr-BA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2950" lvl="2" indent="-342900" algn="l">
              <a:lnSpc>
                <a:spcPct val="80000"/>
              </a:lnSpc>
            </a:pP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 rješavanjem određenih prioritetnih rizika 	</a:t>
            </a:r>
          </a:p>
          <a:p>
            <a:pPr lvl="1" algn="l"/>
            <a:endParaRPr lang="hr-BA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BA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B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32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407" y="337689"/>
            <a:ext cx="7772400" cy="720080"/>
          </a:xfrm>
        </p:spPr>
        <p:txBody>
          <a:bodyPr>
            <a:normAutofit/>
          </a:bodyPr>
          <a:lstStyle/>
          <a:p>
            <a:r>
              <a:rPr lang="hr-HR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Operativni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Konkurentnost</a:t>
            </a: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hr-HR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kohezija </a:t>
            </a:r>
            <a:endParaRPr lang="hr-HR" sz="2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zrebrina\Desktop\prezentacije\vidljivost-logo\EU-zajedno-do-fondova-EU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10972"/>
            <a:ext cx="739716" cy="57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rebrina\Desktop\prezentacije\vidljivost-logo\ES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942311"/>
            <a:ext cx="1152129" cy="37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rebrina\Desktop\prezentacije\vidljivost-logo\OP konkurentnost i kohezij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85" y="6030398"/>
            <a:ext cx="1113680" cy="44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zrebrina\Desktop\prezentacije\vidljivost-logo\Grad-Zagreb-fb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910972"/>
            <a:ext cx="1054602" cy="55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zrebrina\Desktop\prezentacije\vidljivost-logo\interreg_si-h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36674"/>
            <a:ext cx="1092921" cy="33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zrebrina\Desktop\prezentacije\vidljivost-logo\mr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998411"/>
            <a:ext cx="1434157" cy="47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76672"/>
            <a:ext cx="579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467544" y="1412776"/>
            <a:ext cx="8229600" cy="402547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Neo Sans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hr-B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Glavne ciljne skupine i korisnici:</a:t>
            </a:r>
            <a:endParaRPr lang="hr-BA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lnSpc>
                <a:spcPct val="80000"/>
              </a:lnSpc>
              <a:buFont typeface="Arial" pitchFamily="34" charset="0"/>
              <a:buChar char="•"/>
            </a:pPr>
            <a:r>
              <a:rPr lang="hr-B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Različita tijela državne razine </a:t>
            </a:r>
          </a:p>
          <a:p>
            <a:pPr marL="800100" lvl="1" indent="-342900" algn="l">
              <a:lnSpc>
                <a:spcPct val="80000"/>
              </a:lnSpc>
              <a:buFont typeface="Arial" pitchFamily="34" charset="0"/>
              <a:buChar char="•"/>
            </a:pPr>
            <a:r>
              <a:rPr lang="hr-B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hr-B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egionalna </a:t>
            </a:r>
            <a:r>
              <a:rPr lang="pl-PL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l-PL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županijska) i lokalna tijela vlasti</a:t>
            </a:r>
            <a:endParaRPr lang="hr-BA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BA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hr-B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Prioriteti ulaganja:</a:t>
            </a:r>
          </a:p>
          <a:p>
            <a:pPr lvl="1" algn="l"/>
            <a:r>
              <a:rPr lang="hr-B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Prema procjeni ugroženosti</a:t>
            </a:r>
          </a:p>
          <a:p>
            <a:pPr lvl="1" algn="l"/>
            <a:endParaRPr lang="hr-BA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hr-B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Uz </a:t>
            </a:r>
            <a:r>
              <a:rPr lang="hr-B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ostale </a:t>
            </a:r>
            <a:r>
              <a:rPr lang="hr-B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aktivnosti koje su prihvatljive moguća je i nabava opreme i izgradnja infrastrukture za smanjenje štete od katastrofa</a:t>
            </a:r>
          </a:p>
          <a:p>
            <a:pPr algn="l"/>
            <a:endParaRPr lang="hr-BA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hr-B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Ukupna alokacija za financijsko razdoblje 2014.-2020.:</a:t>
            </a:r>
            <a:endParaRPr lang="hr-B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hr-B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B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215</a:t>
            </a:r>
            <a:r>
              <a:rPr lang="hr-B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B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milijuna € (sufinanciranje EU 85%)</a:t>
            </a:r>
          </a:p>
          <a:p>
            <a:pPr algn="l"/>
            <a:endParaRPr lang="hr-B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73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rebrina\Desktop\prezentacije\vidljivost-logo\EU-zajedno-do-fondova-EU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10972"/>
            <a:ext cx="739716" cy="57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rebrina\Desktop\prezentacije\vidljivost-logo\ES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942311"/>
            <a:ext cx="1152129" cy="37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rebrina\Desktop\prezentacije\vidljivost-logo\OP konkurentnost i kohezij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85" y="6030398"/>
            <a:ext cx="1113680" cy="44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zrebrina\Desktop\prezentacije\vidljivost-logo\Grad-Zagreb-fb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910972"/>
            <a:ext cx="1054602" cy="55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zrebrina\Desktop\prezentacije\vidljivost-logo\interreg_si-h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36674"/>
            <a:ext cx="1092921" cy="33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zrebrina\Desktop\prezentacije\vidljivost-logo\mr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998411"/>
            <a:ext cx="1434157" cy="47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76672"/>
            <a:ext cx="579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slov 1"/>
          <p:cNvSpPr txBox="1">
            <a:spLocks/>
          </p:cNvSpPr>
          <p:nvPr/>
        </p:nvSpPr>
        <p:spPr>
          <a:xfrm>
            <a:off x="395536" y="435000"/>
            <a:ext cx="7886700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>
                    <a:lumMod val="50000"/>
                  </a:schemeClr>
                </a:solidFill>
                <a:latin typeface="Neo Sans" pitchFamily="34" charset="0"/>
                <a:ea typeface="+mj-ea"/>
                <a:cs typeface="+mj-cs"/>
              </a:defRPr>
            </a:lvl1pPr>
          </a:lstStyle>
          <a:p>
            <a:r>
              <a:rPr lang="hr-H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Projektni prijedlog Potresni rizik</a:t>
            </a:r>
            <a:endParaRPr lang="hr-H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422724"/>
            <a:ext cx="820891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hr-HR" sz="2000" dirty="0" smtClean="0">
                <a:latin typeface="Arial" pitchFamily="34" charset="0"/>
                <a:cs typeface="Arial" pitchFamily="34" charset="0"/>
              </a:rPr>
              <a:t>Grad Zagreb: Ured 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za upravljanje u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hitnim situacijama, </a:t>
            </a:r>
          </a:p>
          <a:p>
            <a:r>
              <a:rPr lang="hr-HR" sz="2000" dirty="0">
                <a:latin typeface="Arial" pitchFamily="34" charset="0"/>
                <a:cs typeface="Arial" pitchFamily="34" charset="0"/>
              </a:rPr>
              <a:t>	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             Ured za programe i projekte Europske unije</a:t>
            </a:r>
            <a:endParaRPr lang="hr-HR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hr-HR" sz="2000" dirty="0" smtClean="0">
                <a:latin typeface="Arial" pitchFamily="34" charset="0"/>
                <a:cs typeface="Arial" pitchFamily="34" charset="0"/>
              </a:rPr>
              <a:t>Akademija tehničkih znanosti Hrvatske</a:t>
            </a:r>
          </a:p>
          <a:p>
            <a:pPr marL="342900" indent="-342900">
              <a:buFont typeface="Arial" pitchFamily="34" charset="0"/>
              <a:buChar char="•"/>
            </a:pPr>
            <a:endParaRPr lang="hr-HR" sz="2000" dirty="0"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Predviđeno trajanje projekta 42 mjeseca</a:t>
            </a:r>
          </a:p>
          <a:p>
            <a:endParaRPr lang="hr-HR" sz="2000" dirty="0"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Vrijednost projekta: 19 milijuna HRK</a:t>
            </a:r>
          </a:p>
          <a:p>
            <a:endParaRPr lang="hr-HR" sz="2000" dirty="0">
              <a:latin typeface="Arial" pitchFamily="34" charset="0"/>
              <a:cs typeface="Arial" pitchFamily="34" charset="0"/>
            </a:endParaRPr>
          </a:p>
          <a:p>
            <a:r>
              <a:rPr lang="hr-HR" sz="2000" dirty="0">
                <a:latin typeface="Arial" pitchFamily="34" charset="0"/>
                <a:cs typeface="Arial" pitchFamily="34" charset="0"/>
              </a:rPr>
              <a:t>Osnovni projektni elementi: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r-HR" sz="2000" dirty="0">
                <a:latin typeface="Arial" pitchFamily="34" charset="0"/>
                <a:cs typeface="Arial" pitchFamily="34" charset="0"/>
              </a:rPr>
              <a:t>Definiranje hazarda (potresne opasnosti) za Grad Zagreb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r-HR" sz="2000" dirty="0">
                <a:latin typeface="Arial" pitchFamily="34" charset="0"/>
                <a:cs typeface="Arial" pitchFamily="34" charset="0"/>
              </a:rPr>
              <a:t>Izrada izvorne metodologije za procjenu potresnog rizika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Izrada baze podataka za građevine i infrastrukturu i proračun potresnog rizika po sektorima za Grad Zagreb</a:t>
            </a:r>
          </a:p>
          <a:p>
            <a:endParaRPr lang="hr-HR" sz="2000" dirty="0" smtClean="0">
              <a:latin typeface="Arial" pitchFamily="34" charset="0"/>
              <a:cs typeface="Arial" pitchFamily="34" charset="0"/>
            </a:endParaRPr>
          </a:p>
          <a:p>
            <a:endParaRPr lang="hr-H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36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rebrina\Desktop\prezentacije\vidljivost-logo\EU-zajedno-do-fondova-EU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10972"/>
            <a:ext cx="739716" cy="57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rebrina\Desktop\prezentacije\vidljivost-logo\ES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942311"/>
            <a:ext cx="1152129" cy="37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rebrina\Desktop\prezentacije\vidljivost-logo\OP konkurentnost i kohezij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85" y="6030398"/>
            <a:ext cx="1113680" cy="44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zrebrina\Desktop\prezentacije\vidljivost-logo\Grad-Zagreb-fb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910972"/>
            <a:ext cx="1054602" cy="55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zrebrina\Desktop\prezentacije\vidljivost-logo\interreg_si-h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36674"/>
            <a:ext cx="1092921" cy="33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zrebrina\Desktop\prezentacije\vidljivost-logo\mr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998411"/>
            <a:ext cx="1434157" cy="47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76672"/>
            <a:ext cx="579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slov 1"/>
          <p:cNvSpPr txBox="1">
            <a:spLocks/>
          </p:cNvSpPr>
          <p:nvPr/>
        </p:nvSpPr>
        <p:spPr>
          <a:xfrm>
            <a:off x="251520" y="426298"/>
            <a:ext cx="7886700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>
                    <a:lumMod val="50000"/>
                  </a:schemeClr>
                </a:solidFill>
                <a:latin typeface="Neo Sans" pitchFamily="34" charset="0"/>
                <a:ea typeface="+mj-ea"/>
                <a:cs typeface="+mj-cs"/>
              </a:defRPr>
            </a:lvl1pPr>
          </a:lstStyle>
          <a:p>
            <a:r>
              <a:rPr lang="hr-H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Projektni prijedlog Potresni rizik</a:t>
            </a:r>
            <a:endParaRPr lang="hr-H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3" y="1628800"/>
            <a:ext cx="806658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Projekt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je u cijelosti pripremljen i više puta prezentiran na državnoj razini, uključujući i posrednička tijela</a:t>
            </a:r>
          </a:p>
          <a:p>
            <a:endParaRPr lang="pl-PL" sz="2000" dirty="0">
              <a:latin typeface="Arial" pitchFamily="34" charset="0"/>
              <a:cs typeface="Arial" pitchFamily="34" charset="0"/>
            </a:endParaRPr>
          </a:p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Nakon nekoliko poziva na pripremu projekata jedinice lokalne i regionalne samouprave dobile su informaciju od Državne uprave za zaštitu i spašavanje da se u ovom programskom razdoblju neće tražiti projekti na lokalnoj i regionalnoj razini.</a:t>
            </a:r>
          </a:p>
          <a:p>
            <a:endParaRPr lang="pl-PL" sz="2000" dirty="0">
              <a:latin typeface="Arial" pitchFamily="34" charset="0"/>
              <a:cs typeface="Arial" pitchFamily="34" charset="0"/>
            </a:endParaRPr>
          </a:p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Sredstva će biti usmjerena na ciljane projekte smanjivanja </a:t>
            </a:r>
            <a:r>
              <a:rPr lang="pl-PL" sz="2000" smtClean="0">
                <a:latin typeface="Arial" pitchFamily="34" charset="0"/>
                <a:cs typeface="Arial" pitchFamily="34" charset="0"/>
              </a:rPr>
              <a:t>rizika </a:t>
            </a:r>
            <a:r>
              <a:rPr lang="pl-PL" sz="2000" smtClean="0">
                <a:latin typeface="Arial" pitchFamily="34" charset="0"/>
                <a:cs typeface="Arial" pitchFamily="34" charset="0"/>
              </a:rPr>
              <a:t>požara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otvorenog prostora i potresa.</a:t>
            </a:r>
            <a:endParaRPr lang="pl-PL" sz="2000" dirty="0">
              <a:latin typeface="Arial" pitchFamily="34" charset="0"/>
              <a:cs typeface="Arial" pitchFamily="34" charset="0"/>
            </a:endParaRPr>
          </a:p>
          <a:p>
            <a:endParaRPr lang="hr-H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0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rebrina\Desktop\prezentacije\vidljivost-logo\EU-zajedno-do-fondova-EU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10972"/>
            <a:ext cx="739716" cy="57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rebrina\Desktop\prezentacije\vidljivost-logo\ES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942311"/>
            <a:ext cx="1152129" cy="37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rebrina\Desktop\prezentacije\vidljivost-logo\OP konkurentnost i kohezij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85" y="6030398"/>
            <a:ext cx="1113680" cy="44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zrebrina\Desktop\prezentacije\vidljivost-logo\Grad-Zagreb-fb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910972"/>
            <a:ext cx="1054602" cy="55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zrebrina\Desktop\prezentacije\vidljivost-logo\interreg_si-h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36674"/>
            <a:ext cx="1092921" cy="33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zrebrina\Desktop\prezentacije\vidljivost-logo\mr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998411"/>
            <a:ext cx="1434157" cy="47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76672"/>
            <a:ext cx="579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8193" y="410601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>
                <a:latin typeface="Arial" pitchFamily="34" charset="0"/>
                <a:cs typeface="Arial" pitchFamily="34" charset="0"/>
              </a:rPr>
              <a:t>Program prekogranične suradnje INTERREG V-A Slovenija - Hrvatska 2014.-2020.</a:t>
            </a:r>
          </a:p>
        </p:txBody>
      </p:sp>
      <p:sp>
        <p:nvSpPr>
          <p:cNvPr id="3" name="Rectangle 2"/>
          <p:cNvSpPr/>
          <p:nvPr/>
        </p:nvSpPr>
        <p:spPr>
          <a:xfrm>
            <a:off x="661734" y="1412776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lnSpc>
                <a:spcPct val="100000"/>
              </a:lnSpc>
              <a:buFont typeface="Arial" pitchFamily="34" charset="0"/>
              <a:buChar char="•"/>
            </a:pPr>
            <a:r>
              <a:rPr lang="hr-HR" sz="2000" dirty="0"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Prioritetna os 1: Integrirano upravljanje rizicima od poplava na prekograničnim riječnim </a:t>
            </a:r>
            <a:r>
              <a:rPr lang="hr-HR" sz="2000" dirty="0" smtClean="0"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slivovima</a:t>
            </a:r>
          </a:p>
          <a:p>
            <a:pPr marL="285750" indent="-285750" fontAlgn="base">
              <a:lnSpc>
                <a:spcPct val="100000"/>
              </a:lnSpc>
              <a:buFont typeface="Arial" pitchFamily="34" charset="0"/>
              <a:buChar char="•"/>
            </a:pPr>
            <a:endParaRPr lang="hr-HR" sz="2000" dirty="0">
              <a:latin typeface="Arial" pitchFamily="34" charset="0"/>
              <a:ea typeface="Segoe UI" panose="020B0502040204020203" pitchFamily="34" charset="0"/>
              <a:cs typeface="Arial" pitchFamily="34" charset="0"/>
            </a:endParaRPr>
          </a:p>
          <a:p>
            <a:pPr marL="285750" indent="-285750" fontAlgn="base">
              <a:buFont typeface="Arial" pitchFamily="34" charset="0"/>
              <a:buChar char="•"/>
            </a:pPr>
            <a:r>
              <a:rPr lang="hr-HR" sz="2000" dirty="0" smtClean="0"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Prioritetna </a:t>
            </a:r>
            <a:r>
              <a:rPr lang="hr-HR" sz="2000" dirty="0"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os 2: Očuvanje i održivo korištenje prirodnih i kulturnih </a:t>
            </a:r>
            <a:r>
              <a:rPr lang="hr-HR" sz="2000" dirty="0" smtClean="0"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resursa</a:t>
            </a:r>
          </a:p>
          <a:p>
            <a:pPr fontAlgn="base"/>
            <a:endParaRPr lang="hr-HR" sz="2000" dirty="0" smtClean="0">
              <a:latin typeface="Arial" pitchFamily="34" charset="0"/>
              <a:ea typeface="Segoe UI" panose="020B0502040204020203" pitchFamily="34" charset="0"/>
              <a:cs typeface="Arial" pitchFamily="34" charset="0"/>
            </a:endParaRPr>
          </a:p>
          <a:p>
            <a:pPr marL="285750" indent="-285750" fontAlgn="base">
              <a:buFont typeface="Arial" pitchFamily="34" charset="0"/>
              <a:buChar char="•"/>
            </a:pPr>
            <a:r>
              <a:rPr lang="hr-HR" sz="2000" dirty="0" smtClean="0"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Prioritetna </a:t>
            </a:r>
            <a:r>
              <a:rPr lang="hr-HR" sz="2000" dirty="0"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os 3: Zdrava, </a:t>
            </a:r>
            <a:r>
              <a:rPr lang="hr-HR" sz="2000" b="1" dirty="0"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sigurna</a:t>
            </a:r>
            <a:r>
              <a:rPr lang="hr-HR" sz="2000" dirty="0"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 i pristupačna pogranična </a:t>
            </a:r>
            <a:r>
              <a:rPr lang="hr-HR" sz="2000" dirty="0" smtClean="0"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područja (alokacija za tu prioritetnu os je 5.013.278,00 </a:t>
            </a:r>
            <a:r>
              <a:rPr lang="hr-BA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€)</a:t>
            </a:r>
            <a:endParaRPr lang="hr-HR" sz="2000" dirty="0" smtClean="0">
              <a:latin typeface="Arial" pitchFamily="34" charset="0"/>
              <a:ea typeface="Segoe UI" panose="020B0502040204020203" pitchFamily="34" charset="0"/>
              <a:cs typeface="Arial" pitchFamily="34" charset="0"/>
            </a:endParaRPr>
          </a:p>
          <a:p>
            <a:pPr marL="285750" indent="-285750" fontAlgn="base">
              <a:buFont typeface="Arial" pitchFamily="34" charset="0"/>
              <a:buChar char="•"/>
            </a:pPr>
            <a:endParaRPr lang="hr-HR" sz="2000" dirty="0">
              <a:latin typeface="Arial" pitchFamily="34" charset="0"/>
              <a:ea typeface="Segoe UI" panose="020B0502040204020203" pitchFamily="34" charset="0"/>
              <a:cs typeface="Arial" pitchFamily="34" charset="0"/>
            </a:endParaRPr>
          </a:p>
          <a:p>
            <a:pPr fontAlgn="base"/>
            <a:r>
              <a:rPr lang="hr-HR" sz="2000" dirty="0" smtClean="0"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Specifični cilj: Stvaranje partnerstva između javnih vlasti i dionika za zdravo, sigurno i pristupačno pogranično područje</a:t>
            </a:r>
          </a:p>
          <a:p>
            <a:pPr fontAlgn="base"/>
            <a:endParaRPr lang="hr-HR" sz="2000" dirty="0">
              <a:latin typeface="Arial" pitchFamily="34" charset="0"/>
              <a:ea typeface="Segoe UI" panose="020B0502040204020203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95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rebrina\Desktop\prezentacije\vidljivost-logo\EU-zajedno-do-fondova-EU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10972"/>
            <a:ext cx="739716" cy="57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rebrina\Desktop\prezentacije\vidljivost-logo\ES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942311"/>
            <a:ext cx="1152129" cy="37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rebrina\Desktop\prezentacije\vidljivost-logo\OP konkurentnost i kohezij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85" y="6030398"/>
            <a:ext cx="1113680" cy="44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zrebrina\Desktop\prezentacije\vidljivost-logo\Grad-Zagreb-f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910972"/>
            <a:ext cx="1054602" cy="55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zrebrina\Desktop\prezentacije\vidljivost-logo\interreg_si-h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36674"/>
            <a:ext cx="1092921" cy="33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zrebrina\Desktop\prezentacije\vidljivost-logo\mr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998411"/>
            <a:ext cx="1434157" cy="47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76672"/>
            <a:ext cx="579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78817" y="592545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>
                <a:latin typeface="Arial" pitchFamily="34" charset="0"/>
                <a:cs typeface="Arial" pitchFamily="34" charset="0"/>
              </a:rPr>
              <a:t>Načela za odabir projekata</a:t>
            </a:r>
            <a:endParaRPr lang="hr-H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0566" y="1412776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lnSpc>
                <a:spcPct val="100000"/>
              </a:lnSpc>
              <a:buFont typeface="Arial" pitchFamily="34" charset="0"/>
              <a:buChar char="•"/>
            </a:pPr>
            <a:r>
              <a:rPr lang="vi-VN" sz="2000" dirty="0"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Projekti trebaju biti jasno usmjereni prema razvoju održive strukture prekogranične </a:t>
            </a:r>
            <a:r>
              <a:rPr lang="vi-VN" sz="2000" dirty="0" smtClean="0"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suradnje </a:t>
            </a:r>
            <a:endParaRPr lang="hr-HR" sz="2000" dirty="0" smtClean="0">
              <a:latin typeface="Arial" pitchFamily="34" charset="0"/>
              <a:ea typeface="Segoe UI" panose="020B0502040204020203" pitchFamily="34" charset="0"/>
              <a:cs typeface="Arial" pitchFamily="34" charset="0"/>
            </a:endParaRPr>
          </a:p>
          <a:p>
            <a:pPr fontAlgn="base">
              <a:lnSpc>
                <a:spcPct val="100000"/>
              </a:lnSpc>
            </a:pPr>
            <a:endParaRPr lang="vi-VN" sz="2000" dirty="0">
              <a:latin typeface="Arial" pitchFamily="34" charset="0"/>
              <a:ea typeface="Segoe UI" panose="020B0502040204020203" pitchFamily="34" charset="0"/>
              <a:cs typeface="Arial" pitchFamily="34" charset="0"/>
            </a:endParaRPr>
          </a:p>
          <a:p>
            <a:pPr marL="285750" indent="-285750" fontAlgn="base">
              <a:lnSpc>
                <a:spcPct val="100000"/>
              </a:lnSpc>
              <a:buFont typeface="Arial" pitchFamily="34" charset="0"/>
              <a:buChar char="•"/>
            </a:pPr>
            <a:r>
              <a:rPr lang="vi-VN" sz="2000" dirty="0"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Svaka struktura prekogranične suradnje bi se trebala baviti najmanje jednim od prioritetnih područja: i) javno zdravstvo i zdravstvena skrb, ii) službe socijalne skrbi, iii) </a:t>
            </a:r>
            <a:r>
              <a:rPr lang="vi-VN" sz="2000" b="1" dirty="0"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sigurnost (civilna zaštita, službe spašavanja i hitna služba)</a:t>
            </a:r>
            <a:r>
              <a:rPr lang="vi-VN" sz="2000" dirty="0"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, iv) prekogranični javni prijevoz i održive službe </a:t>
            </a:r>
            <a:r>
              <a:rPr lang="vi-VN" sz="2000" dirty="0" smtClean="0"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mobilnosti</a:t>
            </a:r>
            <a:endParaRPr lang="hr-HR" sz="2000" dirty="0" smtClean="0">
              <a:latin typeface="Arial" pitchFamily="34" charset="0"/>
              <a:ea typeface="Segoe UI" panose="020B0502040204020203" pitchFamily="34" charset="0"/>
              <a:cs typeface="Arial" pitchFamily="34" charset="0"/>
            </a:endParaRPr>
          </a:p>
          <a:p>
            <a:pPr fontAlgn="base">
              <a:lnSpc>
                <a:spcPct val="100000"/>
              </a:lnSpc>
            </a:pPr>
            <a:endParaRPr lang="vi-VN" sz="2000" dirty="0">
              <a:latin typeface="Arial" pitchFamily="34" charset="0"/>
              <a:ea typeface="Segoe UI" panose="020B0502040204020203" pitchFamily="34" charset="0"/>
              <a:cs typeface="Arial" pitchFamily="34" charset="0"/>
            </a:endParaRPr>
          </a:p>
          <a:p>
            <a:pPr marL="285750" indent="-285750" fontAlgn="base">
              <a:lnSpc>
                <a:spcPct val="100000"/>
              </a:lnSpc>
              <a:buFont typeface="Arial" pitchFamily="34" charset="0"/>
              <a:buChar char="•"/>
            </a:pPr>
            <a:r>
              <a:rPr lang="vi-VN" sz="2000" dirty="0" smtClean="0"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Svaka </a:t>
            </a:r>
            <a:r>
              <a:rPr lang="vi-VN" sz="2000" dirty="0"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razvijena usluga, struktura ili model trebali bi biti popraćeni </a:t>
            </a:r>
            <a:r>
              <a:rPr lang="vi-VN" sz="2000" b="1" dirty="0"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oglednom aktivnošću</a:t>
            </a:r>
            <a:r>
              <a:rPr lang="vi-VN" sz="2000" dirty="0"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, koja omogućava prijenos najboljih praksi i/ili testiranje novih rješenja u kontekstu stvarnog </a:t>
            </a:r>
            <a:r>
              <a:rPr lang="vi-VN" sz="2000" dirty="0" smtClean="0"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života</a:t>
            </a:r>
            <a:endParaRPr lang="vi-VN" sz="2000" dirty="0">
              <a:latin typeface="Arial" pitchFamily="34" charset="0"/>
              <a:ea typeface="Segoe UI" panose="020B0502040204020203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22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rebrina\Desktop\prezentacije\vidljivost-logo\EU-zajedno-do-fondova-EU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10972"/>
            <a:ext cx="739716" cy="57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rebrina\Desktop\prezentacije\vidljivost-logo\ES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942311"/>
            <a:ext cx="1152129" cy="37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rebrina\Desktop\prezentacije\vidljivost-logo\OP konkurentnost i kohezij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85" y="6030398"/>
            <a:ext cx="1113680" cy="44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zrebrina\Desktop\prezentacije\vidljivost-logo\Grad-Zagreb-fb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910972"/>
            <a:ext cx="1054602" cy="55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zrebrina\Desktop\prezentacije\vidljivost-logo\interreg_si-h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36674"/>
            <a:ext cx="1092921" cy="33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zrebrina\Desktop\prezentacije\vidljivost-logo\mr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998411"/>
            <a:ext cx="1434157" cy="47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76672"/>
            <a:ext cx="579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slov 1"/>
          <p:cNvSpPr txBox="1">
            <a:spLocks/>
          </p:cNvSpPr>
          <p:nvPr/>
        </p:nvSpPr>
        <p:spPr>
          <a:xfrm>
            <a:off x="251520" y="364679"/>
            <a:ext cx="7886700" cy="803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>
                    <a:lumMod val="50000"/>
                  </a:schemeClr>
                </a:solidFill>
                <a:latin typeface="Neo Sans" pitchFamily="34" charset="0"/>
                <a:ea typeface="+mj-ea"/>
                <a:cs typeface="+mj-cs"/>
              </a:defRPr>
            </a:lvl1pPr>
          </a:lstStyle>
          <a:p>
            <a:r>
              <a:rPr lang="hr-H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Projektni prijedlog Spasimo živote (</a:t>
            </a:r>
            <a:r>
              <a:rPr lang="hr-HR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Rešimo</a:t>
            </a:r>
            <a:r>
              <a:rPr lang="hr-H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življenja)</a:t>
            </a:r>
            <a:endParaRPr lang="hr-H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002" y="1340768"/>
            <a:ext cx="820891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Projekt pripremljen u projektnom partnerstvu -</a:t>
            </a:r>
            <a:endParaRPr lang="hr-HR" sz="2000" dirty="0">
              <a:latin typeface="Arial" pitchFamily="34" charset="0"/>
              <a:cs typeface="Arial" pitchFamily="34" charset="0"/>
            </a:endParaRPr>
          </a:p>
          <a:p>
            <a:endParaRPr lang="hr-HR" sz="2000" dirty="0">
              <a:latin typeface="Arial" pitchFamily="34" charset="0"/>
              <a:cs typeface="Arial" pitchFamily="34" charset="0"/>
            </a:endParaRPr>
          </a:p>
          <a:p>
            <a:r>
              <a:rPr lang="hr-HR" sz="2000" dirty="0">
                <a:latin typeface="Arial" pitchFamily="34" charset="0"/>
                <a:cs typeface="Arial" pitchFamily="34" charset="0"/>
              </a:rPr>
              <a:t>Slovenija: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- Regionalna 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razvojna agencija </a:t>
            </a:r>
            <a:r>
              <a:rPr lang="hr-HR" sz="2000" dirty="0" err="1">
                <a:latin typeface="Arial" pitchFamily="34" charset="0"/>
                <a:cs typeface="Arial" pitchFamily="34" charset="0"/>
              </a:rPr>
              <a:t>Posavje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 –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vodeći partner</a:t>
            </a:r>
            <a:endParaRPr lang="hr-HR" sz="2000" dirty="0">
              <a:latin typeface="Arial" pitchFamily="34" charset="0"/>
              <a:cs typeface="Arial" pitchFamily="34" charset="0"/>
            </a:endParaRPr>
          </a:p>
          <a:p>
            <a:r>
              <a:rPr lang="hr-HR" sz="2000" dirty="0">
                <a:latin typeface="Arial" pitchFamily="34" charset="0"/>
                <a:cs typeface="Arial" pitchFamily="34" charset="0"/>
              </a:rPr>
              <a:t>               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 - Općina </a:t>
            </a:r>
            <a:r>
              <a:rPr lang="hr-HR" sz="2000" dirty="0" err="1">
                <a:latin typeface="Arial" pitchFamily="34" charset="0"/>
                <a:cs typeface="Arial" pitchFamily="34" charset="0"/>
              </a:rPr>
              <a:t>Brežice</a:t>
            </a:r>
            <a:endParaRPr lang="hr-HR" sz="2000" dirty="0">
              <a:latin typeface="Arial" pitchFamily="34" charset="0"/>
              <a:cs typeface="Arial" pitchFamily="34" charset="0"/>
            </a:endParaRPr>
          </a:p>
          <a:p>
            <a:r>
              <a:rPr lang="hr-HR" sz="2000" dirty="0">
                <a:latin typeface="Arial" pitchFamily="34" charset="0"/>
                <a:cs typeface="Arial" pitchFamily="34" charset="0"/>
              </a:rPr>
              <a:t>               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 - Ustanova 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za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hitnu medicinsku pomoć </a:t>
            </a:r>
            <a:r>
              <a:rPr lang="hr-HR" sz="2000" dirty="0" err="1" smtClean="0">
                <a:latin typeface="Arial" pitchFamily="34" charset="0"/>
                <a:cs typeface="Arial" pitchFamily="34" charset="0"/>
              </a:rPr>
              <a:t>Brežice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hr-HR" sz="2000" dirty="0">
              <a:latin typeface="Arial" pitchFamily="34" charset="0"/>
              <a:cs typeface="Arial" pitchFamily="34" charset="0"/>
            </a:endParaRPr>
          </a:p>
          <a:p>
            <a:r>
              <a:rPr lang="hr-HR" sz="2000" dirty="0">
                <a:latin typeface="Arial" pitchFamily="34" charset="0"/>
                <a:cs typeface="Arial" pitchFamily="34" charset="0"/>
              </a:rPr>
              <a:t>               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 - Ministarstvo 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obrane Republike Slovenije – pridruženi 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 	      partner</a:t>
            </a:r>
            <a:endParaRPr lang="hr-HR" sz="2000" dirty="0">
              <a:latin typeface="Arial" pitchFamily="34" charset="0"/>
              <a:cs typeface="Arial" pitchFamily="34" charset="0"/>
            </a:endParaRPr>
          </a:p>
          <a:p>
            <a:endParaRPr lang="hr-HR" sz="2000" dirty="0">
              <a:latin typeface="Arial" pitchFamily="34" charset="0"/>
              <a:cs typeface="Arial" pitchFamily="34" charset="0"/>
            </a:endParaRPr>
          </a:p>
          <a:p>
            <a:r>
              <a:rPr lang="hr-HR" sz="2000" dirty="0">
                <a:latin typeface="Arial" pitchFamily="34" charset="0"/>
                <a:cs typeface="Arial" pitchFamily="34" charset="0"/>
              </a:rPr>
              <a:t>Hrvatska: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- Grad 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Zagreb (Ured za upravljanje u hitnim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			      situacijama, Gradski ured 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za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zdravstvo i Ured za programe 	      i projekte EU)</a:t>
            </a:r>
            <a:endParaRPr lang="hr-HR" sz="2000" dirty="0">
              <a:latin typeface="Arial" pitchFamily="34" charset="0"/>
              <a:cs typeface="Arial" pitchFamily="34" charset="0"/>
            </a:endParaRPr>
          </a:p>
          <a:p>
            <a:r>
              <a:rPr lang="hr-HR" sz="2000" dirty="0">
                <a:latin typeface="Arial" pitchFamily="34" charset="0"/>
                <a:cs typeface="Arial" pitchFamily="34" charset="0"/>
              </a:rPr>
              <a:t>                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- Ustanova 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za hitnu medicinsku pomoć Zagreb</a:t>
            </a:r>
          </a:p>
          <a:p>
            <a:r>
              <a:rPr lang="hr-HR" sz="2000" dirty="0">
                <a:latin typeface="Arial" pitchFamily="34" charset="0"/>
                <a:cs typeface="Arial" pitchFamily="34" charset="0"/>
              </a:rPr>
              <a:t>                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- Državna 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uprava za zaštitu i spašavanje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– pridruženi 		      partner</a:t>
            </a:r>
            <a:endParaRPr lang="hr-H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24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Z_mogućnosti EU financiranj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CZ_mogućnosti EU financiranja</Template>
  <TotalTime>352</TotalTime>
  <Words>870</Words>
  <Application>Microsoft Office PowerPoint</Application>
  <PresentationFormat>On-screen Show (4:3)</PresentationFormat>
  <Paragraphs>144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CZ_mogućnosti EU financiranja</vt:lpstr>
      <vt:lpstr>„Mogućnosti dobivanja bespovratnih EU sredstava u području civilne zaštite“</vt:lpstr>
      <vt:lpstr>PowerPoint Presentation</vt:lpstr>
      <vt:lpstr>Operativni program Konkurentnost i kohezija </vt:lpstr>
      <vt:lpstr>Operativni program Konkurentnost i kohezija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Projekt “Priprema evakuacije u slučaju nuklearne nesreće”</vt:lpstr>
      <vt:lpstr>Projekt “Priprema evakuacije u slučaju nuklearne nesreće”</vt:lpstr>
      <vt:lpstr>HVALA NA POZORNOSTI!  </vt:lpstr>
    </vt:vector>
  </TitlesOfParts>
  <Company>Grad Zagreb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Zrinko Rebrina</dc:creator>
  <cp:lastModifiedBy>Korisnik</cp:lastModifiedBy>
  <cp:revision>42</cp:revision>
  <dcterms:created xsi:type="dcterms:W3CDTF">2017-11-23T08:41:29Z</dcterms:created>
  <dcterms:modified xsi:type="dcterms:W3CDTF">2017-11-26T22:30:12Z</dcterms:modified>
</cp:coreProperties>
</file>